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webextensions/webextension1.xml" ContentType="application/vnd.ms-office.webextension+xml"/>
  <Override PartName="/ppt/notesSlides/notesSlide13.xml" ContentType="application/vnd.openxmlformats-officedocument.presentationml.notesSlide+xml"/>
  <Override PartName="/ppt/webextensions/webextension2.xml" ContentType="application/vnd.ms-office.webextension+xml"/>
  <Override PartName="/ppt/notesSlides/notesSlide14.xml" ContentType="application/vnd.openxmlformats-officedocument.presentationml.notesSlide+xml"/>
  <Override PartName="/ppt/webextensions/webextension3.xml" ContentType="application/vnd.ms-office.webextension+xml"/>
  <Override PartName="/ppt/notesSlides/notesSlide15.xml" ContentType="application/vnd.openxmlformats-officedocument.presentationml.notesSlide+xml"/>
  <Override PartName="/ppt/webextensions/webextension4.xml" ContentType="application/vnd.ms-office.webextension+xml"/>
  <Override PartName="/ppt/notesSlides/notesSlide16.xml" ContentType="application/vnd.openxmlformats-officedocument.presentationml.notesSlide+xml"/>
  <Override PartName="/ppt/webextensions/webextension5.xml" ContentType="application/vnd.ms-office.webextension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88825" cy="6858000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8" y="8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28d5a72b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28d5a72b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528d5a72b7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28d5a72b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28d5a72b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528d5a72b7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28d5a72b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28d5a72b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528d5a72b7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28d5a72b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28d5a72b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528d5a72b7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28d5a72b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28d5a72b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528d5a72b7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8083de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08083de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508083de5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 title="Map of Europe"/>
          <p:cNvSpPr/>
          <p:nvPr/>
        </p:nvSpPr>
        <p:spPr>
          <a:xfrm>
            <a:off x="3805238" y="0"/>
            <a:ext cx="8380413" cy="6858000"/>
          </a:xfrm>
          <a:custGeom>
            <a:avLst/>
            <a:gdLst/>
            <a:ahLst/>
            <a:cxnLst/>
            <a:rect l="l" t="t" r="r" b="b"/>
            <a:pathLst>
              <a:path w="2647" h="2166" extrusionOk="0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>
            <a:gsLst>
              <a:gs pos="0">
                <a:srgbClr val="001EA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979797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rgbClr val="979797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2714" y="-876300"/>
            <a:ext cx="4343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2004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60856" y="2361842"/>
            <a:ext cx="5486400" cy="213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182482" y="-279069"/>
            <a:ext cx="5486400" cy="741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2332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2624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9797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797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21761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26205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5865814" y="685800"/>
            <a:ext cx="5638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 title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5865813" y="685800"/>
            <a:ext cx="5638800" cy="5486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4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7F0F6"/>
            </a:gs>
            <a:gs pos="10000">
              <a:srgbClr val="D7F0F6"/>
            </a:gs>
            <a:gs pos="28000">
              <a:schemeClr val="lt1"/>
            </a:gs>
            <a:gs pos="52000">
              <a:srgbClr val="D7F0F6"/>
            </a:gs>
            <a:gs pos="100000">
              <a:srgbClr val="8BD5E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europa.eu/cultural-heritage/about_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en/maps/about/mymap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ogle.com/maps/d/embed?mid=15XukyzqNyuDh5OhW4E5L_fQQAgB4drC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7.png"/><Relationship Id="rId4" Type="http://schemas.microsoft.com/office/2011/relationships/webextension" Target="../webextensions/webextension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ogle.com/maps/d/embed?mid=1m6Msvl-tVhDy4jVSSlQpHi9QW9xPBqr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8.png"/><Relationship Id="rId4" Type="http://schemas.microsoft.com/office/2011/relationships/webextension" Target="../webextensions/webextension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ogle.com/maps/d/embed?mid=1KMReICOlyCBAU-cMVy4_8rrcR2XmH-0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9.png"/><Relationship Id="rId4" Type="http://schemas.microsoft.com/office/2011/relationships/webextension" Target="../webextensions/webextension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ogle.com/maps/d/embed?mid=1CqJWr1J2O1TlAeVnWNNuiYh7P-ratsF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20.png"/><Relationship Id="rId4" Type="http://schemas.microsoft.com/office/2011/relationships/webextension" Target="../webextensions/webextension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google.com/maps/d/embed?mid=15viL0nKx8mkbW2fnCTcWMny4khuxWxe-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21.png"/><Relationship Id="rId4" Type="http://schemas.microsoft.com/office/2011/relationships/webextension" Target="../webextensions/webextension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e.int/en/web/cultural-routes/home" TargetMode="External"/><Relationship Id="rId3" Type="http://schemas.openxmlformats.org/officeDocument/2006/relationships/hyperlink" Target="https://europa.eu/cultural-heritage/about_en" TargetMode="External"/><Relationship Id="rId7" Type="http://schemas.openxmlformats.org/officeDocument/2006/relationships/hyperlink" Target="https://ec.europa.eu/programmes/creative-europe/actions/heritage-label_en" TargetMode="External"/><Relationship Id="rId12" Type="http://schemas.openxmlformats.org/officeDocument/2006/relationships/hyperlink" Target="https://europa.eu/cultural-heritage/toolkits_en?page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Lists_of_World_Heritage_Sites_in_Europe" TargetMode="External"/><Relationship Id="rId11" Type="http://schemas.openxmlformats.org/officeDocument/2006/relationships/hyperlink" Target="https://create.kahoot.it/" TargetMode="External"/><Relationship Id="rId5" Type="http://schemas.openxmlformats.org/officeDocument/2006/relationships/hyperlink" Target="https://www.europeanheritagedays.com/Heritage-Initiatives/" TargetMode="External"/><Relationship Id="rId10" Type="http://schemas.openxmlformats.org/officeDocument/2006/relationships/hyperlink" Target="https://europa.eu/kids-corner/eych/index_en.htm" TargetMode="External"/><Relationship Id="rId4" Type="http://schemas.openxmlformats.org/officeDocument/2006/relationships/hyperlink" Target="https://visitworldheritage.com/en/eu/" TargetMode="External"/><Relationship Id="rId9" Type="http://schemas.openxmlformats.org/officeDocument/2006/relationships/hyperlink" Target="http://www.youdiscover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E3ED"/>
            </a:gs>
            <a:gs pos="10000">
              <a:srgbClr val="B0E3ED"/>
            </a:gs>
            <a:gs pos="28000">
              <a:schemeClr val="lt1"/>
            </a:gs>
            <a:gs pos="48000">
              <a:srgbClr val="D7F0F6"/>
            </a:gs>
            <a:gs pos="100000">
              <a:srgbClr val="8BD5E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1910" y="222069"/>
            <a:ext cx="8434251" cy="52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049171" y="22206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cap="none">
                <a:solidFill>
                  <a:srgbClr val="C00000"/>
                </a:solidFill>
              </a:rPr>
              <a:t>Getting to Know </a:t>
            </a:r>
            <a:br>
              <a:rPr lang="it-IT" cap="none">
                <a:solidFill>
                  <a:srgbClr val="C00000"/>
                </a:solidFill>
              </a:rPr>
            </a:br>
            <a:r>
              <a:rPr lang="it-IT" cap="none">
                <a:solidFill>
                  <a:srgbClr val="C00000"/>
                </a:solidFill>
              </a:rPr>
              <a:t>EUROPE</a:t>
            </a:r>
            <a:br>
              <a:rPr lang="it-IT" cap="none">
                <a:solidFill>
                  <a:srgbClr val="C00000"/>
                </a:solidFill>
              </a:rPr>
            </a:br>
            <a:r>
              <a:rPr lang="it-IT" cap="none">
                <a:solidFill>
                  <a:srgbClr val="C00000"/>
                </a:solidFill>
              </a:rPr>
              <a:t/>
            </a:r>
            <a:br>
              <a:rPr lang="it-IT" cap="none">
                <a:solidFill>
                  <a:srgbClr val="C00000"/>
                </a:solidFill>
              </a:rPr>
            </a:br>
            <a:r>
              <a:rPr lang="it-IT" cap="none">
                <a:solidFill>
                  <a:srgbClr val="C00000"/>
                </a:solidFill>
              </a:rPr>
              <a:t>HeritaGEO</a:t>
            </a:r>
            <a:endParaRPr cap="none">
              <a:solidFill>
                <a:srgbClr val="C00000"/>
              </a:solidFill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217613" y="5029200"/>
            <a:ext cx="921376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 b="1">
                <a:solidFill>
                  <a:srgbClr val="C00000"/>
                </a:solidFill>
              </a:rPr>
              <a:t>Getting to know Europe </a:t>
            </a:r>
            <a:r>
              <a:rPr lang="it-IT" b="1" u="sng">
                <a:solidFill>
                  <a:schemeClr val="hlink"/>
                </a:solidFill>
                <a:hlinkClick r:id="rId4"/>
              </a:rPr>
              <a:t>Cultural Heritage</a:t>
            </a:r>
            <a:r>
              <a:rPr lang="it-IT" b="1">
                <a:solidFill>
                  <a:srgbClr val="C00000"/>
                </a:solidFill>
              </a:rPr>
              <a:t> with geo-localization Maps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3417" y="3298650"/>
            <a:ext cx="2276428" cy="17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680792" y="-141890"/>
            <a:ext cx="10701117" cy="113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/>
              <a:t>GET STARTED</a:t>
            </a:r>
            <a:endParaRPr/>
          </a:p>
        </p:txBody>
      </p:sp>
      <p:pic>
        <p:nvPicPr>
          <p:cNvPr id="167" name="Google Shape;167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223" t="6912" r="1630" b="4926"/>
          <a:stretch/>
        </p:blipFill>
        <p:spPr>
          <a:xfrm>
            <a:off x="2017986" y="1198180"/>
            <a:ext cx="7993117" cy="536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237588" y="63250"/>
            <a:ext cx="975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/>
              <a:t>LET’S CREATE THE WORKING GROUPS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 sz="2400"/>
              <a:t>for the final Project works</a:t>
            </a:r>
            <a:endParaRPr sz="2400"/>
          </a:p>
        </p:txBody>
      </p:sp>
      <p:grpSp>
        <p:nvGrpSpPr>
          <p:cNvPr id="173" name="Google Shape;173;p23"/>
          <p:cNvGrpSpPr/>
          <p:nvPr/>
        </p:nvGrpSpPr>
        <p:grpSpPr>
          <a:xfrm>
            <a:off x="6263280" y="2420579"/>
            <a:ext cx="4707340" cy="3159841"/>
            <a:chOff x="592" y="591779"/>
            <a:chExt cx="4707340" cy="3159841"/>
          </a:xfrm>
        </p:grpSpPr>
        <p:sp>
          <p:nvSpPr>
            <p:cNvPr id="174" name="Google Shape;174;p23"/>
            <p:cNvSpPr/>
            <p:nvPr/>
          </p:nvSpPr>
          <p:spPr>
            <a:xfrm rot="5400000">
              <a:off x="219421" y="1507375"/>
              <a:ext cx="825962" cy="94032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592" y="591779"/>
              <a:ext cx="1390434" cy="973259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48111" y="639298"/>
              <a:ext cx="1295396" cy="878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Group A</a:t>
              </a: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1391026" y="684601"/>
              <a:ext cx="1011269" cy="78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 rot="5400000">
              <a:off x="1372240" y="2600666"/>
              <a:ext cx="825962" cy="94032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1153410" y="1685070"/>
              <a:ext cx="1390434" cy="973259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 txBox="1"/>
            <p:nvPr/>
          </p:nvSpPr>
          <p:spPr>
            <a:xfrm>
              <a:off x="1200929" y="1732589"/>
              <a:ext cx="1295396" cy="878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Group B</a:t>
              </a: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2543845" y="1777892"/>
              <a:ext cx="1011269" cy="78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2306228" y="2778361"/>
              <a:ext cx="1390434" cy="973259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 txBox="1"/>
            <p:nvPr/>
          </p:nvSpPr>
          <p:spPr>
            <a:xfrm>
              <a:off x="2353747" y="2825880"/>
              <a:ext cx="1295396" cy="878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Group C</a:t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3696663" y="2871184"/>
              <a:ext cx="1011269" cy="786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520125" y="1828800"/>
            <a:ext cx="110187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it-IT"/>
              <a:t>Carnival festivals in EU G1: </a:t>
            </a:r>
            <a:r>
              <a:rPr lang="it-IT" sz="1100"/>
              <a:t>catania, d’occhio, conte, puntuorno, capasso</a:t>
            </a:r>
            <a:endParaRPr sz="110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</a:pPr>
            <a:r>
              <a:rPr lang="it-IT"/>
              <a:t>Natural parks of EU G2:</a:t>
            </a:r>
            <a:r>
              <a:rPr lang="it-IT" sz="1100"/>
              <a:t> borzacchiello, cimmino, de magistris, piscopo, sarker</a:t>
            </a:r>
            <a:endParaRPr sz="110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</a:pPr>
            <a:r>
              <a:rPr lang="it-IT"/>
              <a:t>Travelling EU by car G3: </a:t>
            </a:r>
            <a:r>
              <a:rPr lang="it-IT" sz="1200"/>
              <a:t>briante, cavassi, pecovela, puca, </a:t>
            </a:r>
            <a:endParaRPr sz="1200"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</a:pPr>
            <a:r>
              <a:rPr lang="it-IT"/>
              <a:t>Unesco Edible geography G4: </a:t>
            </a:r>
            <a:r>
              <a:rPr lang="it-IT" sz="1200"/>
              <a:t>musella, capasso andrea, amato, del prete, cammisa, donetto, chiantese</a:t>
            </a:r>
            <a:endParaRPr sz="1200"/>
          </a:p>
          <a:p>
            <a:pPr marL="274320" lvl="0" indent="-182880" algn="l" rtl="0">
              <a:spcBef>
                <a:spcPts val="1800"/>
              </a:spcBef>
              <a:spcAft>
                <a:spcPts val="0"/>
              </a:spcAft>
              <a:buSzPts val="1200"/>
              <a:buChar char="•"/>
            </a:pPr>
            <a:r>
              <a:rPr lang="it-IT" sz="2200"/>
              <a:t>Main EU Worship Places G5</a:t>
            </a:r>
            <a:r>
              <a:rPr lang="it-IT" sz="1100"/>
              <a:t>: soffici, capuano, gervasio, Damiano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27432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</a:pPr>
            <a:r>
              <a:rPr lang="it-IT"/>
              <a:t>Presentation Group G6: </a:t>
            </a:r>
            <a:r>
              <a:rPr lang="it-IT" sz="1100"/>
              <a:t>copellino, iorio, </a:t>
            </a:r>
            <a:endParaRPr/>
          </a:p>
          <a:p>
            <a:pPr marL="274320" lvl="0" indent="-10667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</a:pPr>
            <a:endParaRPr/>
          </a:p>
          <a:p>
            <a:pPr marL="274320" lvl="0" indent="-106679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120363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The G1’s PROJECT WORK: </a:t>
            </a:r>
            <a:r>
              <a:rPr lang="it-IT" sz="2400" i="1" dirty="0">
                <a:solidFill>
                  <a:schemeClr val="dk1"/>
                </a:solidFill>
              </a:rPr>
              <a:t>Carnival </a:t>
            </a:r>
            <a:r>
              <a:rPr lang="it-IT" sz="2400" i="1" dirty="0" err="1">
                <a:solidFill>
                  <a:schemeClr val="dk1"/>
                </a:solidFill>
              </a:rPr>
              <a:t>festivals</a:t>
            </a:r>
            <a:r>
              <a:rPr lang="it-IT" sz="2400" i="1" dirty="0">
                <a:solidFill>
                  <a:schemeClr val="dk1"/>
                </a:solidFill>
              </a:rPr>
              <a:t> in EU</a:t>
            </a:r>
            <a:endParaRPr i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800" b="1" dirty="0">
                <a:solidFill>
                  <a:schemeClr val="dk1"/>
                </a:solidFill>
              </a:rPr>
              <a:t/>
            </a:r>
            <a:br>
              <a:rPr lang="it-IT" sz="1800" b="1" dirty="0">
                <a:solidFill>
                  <a:schemeClr val="dk1"/>
                </a:solidFill>
              </a:rPr>
            </a:br>
            <a:r>
              <a:rPr lang="it-IT" sz="1800" b="1" dirty="0">
                <a:solidFill>
                  <a:schemeClr val="dk1"/>
                </a:solidFill>
              </a:rPr>
              <a:t>Catania, D’occhio, Conte, </a:t>
            </a:r>
            <a:r>
              <a:rPr lang="it-IT" sz="1800" b="1" dirty="0" err="1">
                <a:solidFill>
                  <a:schemeClr val="dk1"/>
                </a:solidFill>
              </a:rPr>
              <a:t>Puntuorno</a:t>
            </a:r>
            <a:r>
              <a:rPr lang="it-IT" sz="1800" b="1" dirty="0">
                <a:solidFill>
                  <a:schemeClr val="dk1"/>
                </a:solidFill>
              </a:rPr>
              <a:t>, </a:t>
            </a:r>
            <a:r>
              <a:rPr lang="it-IT" sz="1800" b="1" dirty="0" err="1">
                <a:solidFill>
                  <a:schemeClr val="dk1"/>
                </a:solidFill>
              </a:rPr>
              <a:t>Capasso</a:t>
            </a:r>
            <a:r>
              <a:rPr lang="it-IT" sz="1800" b="1" dirty="0">
                <a:solidFill>
                  <a:schemeClr val="dk1"/>
                </a:solidFill>
              </a:rPr>
              <a:t> </a:t>
            </a:r>
            <a:r>
              <a:rPr lang="it-IT" sz="1800" b="1" dirty="0" err="1">
                <a:solidFill>
                  <a:schemeClr val="dk1"/>
                </a:solidFill>
              </a:rPr>
              <a:t>Ar</a:t>
            </a:r>
            <a:r>
              <a:rPr lang="it-IT" sz="1800" b="1" dirty="0">
                <a:solidFill>
                  <a:schemeClr val="dk1"/>
                </a:solidFill>
              </a:rPr>
              <a:t>.</a:t>
            </a:r>
            <a:endParaRPr sz="1800" b="1" dirty="0"/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433244D1-B009-4717-B86D-80216300CB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1695033"/>
                  </p:ext>
                </p:extLst>
              </p:nvPr>
            </p:nvGraphicFramePr>
            <p:xfrm>
              <a:off x="1522412" y="1456851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433244D1-B009-4717-B86D-80216300CB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412" y="1456851"/>
                <a:ext cx="9144000" cy="514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po 3"/>
          <p:cNvGrpSpPr/>
          <p:nvPr/>
        </p:nvGrpSpPr>
        <p:grpSpPr>
          <a:xfrm>
            <a:off x="126602" y="2352502"/>
            <a:ext cx="1247456" cy="1532091"/>
            <a:chOff x="126602" y="2352502"/>
            <a:chExt cx="1247456" cy="1532091"/>
          </a:xfrm>
        </p:grpSpPr>
        <p:pic>
          <p:nvPicPr>
            <p:cNvPr id="6" name="Google Shape;132;p17"/>
            <p:cNvPicPr preferRelativeResize="0"/>
            <p:nvPr/>
          </p:nvPicPr>
          <p:blipFill rotWithShape="1">
            <a:blip r:embed="rId6">
              <a:alphaModFix/>
            </a:blip>
            <a:srcRect l="80118" t="171" r="-74" b="56826"/>
            <a:stretch/>
          </p:blipFill>
          <p:spPr>
            <a:xfrm>
              <a:off x="232757" y="2352502"/>
              <a:ext cx="1035146" cy="89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CasellaDiTesto 2"/>
            <p:cNvSpPr txBox="1"/>
            <p:nvPr/>
          </p:nvSpPr>
          <p:spPr>
            <a:xfrm>
              <a:off x="126602" y="3422928"/>
              <a:ext cx="1247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hlinkClick r:id="rId7"/>
                </a:rPr>
                <a:t>APRI A TUTTO</a:t>
              </a:r>
            </a:p>
            <a:p>
              <a:pPr algn="ctr"/>
              <a:r>
                <a:rPr lang="it-IT" sz="1200" dirty="0" smtClean="0">
                  <a:hlinkClick r:id="rId7"/>
                </a:rPr>
                <a:t>SCHERMO</a:t>
              </a:r>
              <a:endParaRPr lang="it-IT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609450" y="274650"/>
            <a:ext cx="109872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The G2’s PROJECT WORK: </a:t>
            </a:r>
            <a:r>
              <a:rPr lang="it-IT" sz="2400" i="1">
                <a:solidFill>
                  <a:schemeClr val="dk1"/>
                </a:solidFill>
              </a:rPr>
              <a:t>Natural parks of EU</a:t>
            </a:r>
            <a:endParaRPr i="1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</a:rPr>
              <a:t>Borzacchiello, Cimmino, De Magistris, Piscopo, Sarker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5CAB2BEB-A460-4815-9D05-4D02942B0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272345"/>
                  </p:ext>
                </p:extLst>
              </p:nvPr>
            </p:nvGraphicFramePr>
            <p:xfrm>
              <a:off x="1522412" y="1396890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5CAB2BEB-A460-4815-9D05-4D02942B09A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412" y="1396890"/>
                <a:ext cx="9144000" cy="514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uppo 4"/>
          <p:cNvGrpSpPr/>
          <p:nvPr/>
        </p:nvGrpSpPr>
        <p:grpSpPr>
          <a:xfrm>
            <a:off x="126602" y="2352502"/>
            <a:ext cx="1247456" cy="1532091"/>
            <a:chOff x="126602" y="2352502"/>
            <a:chExt cx="1247456" cy="1532091"/>
          </a:xfrm>
        </p:grpSpPr>
        <p:pic>
          <p:nvPicPr>
            <p:cNvPr id="6" name="Google Shape;132;p17"/>
            <p:cNvPicPr preferRelativeResize="0"/>
            <p:nvPr/>
          </p:nvPicPr>
          <p:blipFill rotWithShape="1">
            <a:blip r:embed="rId6">
              <a:alphaModFix/>
            </a:blip>
            <a:srcRect l="80118" t="171" r="-74" b="56826"/>
            <a:stretch/>
          </p:blipFill>
          <p:spPr>
            <a:xfrm>
              <a:off x="232757" y="2352502"/>
              <a:ext cx="1035146" cy="89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126602" y="3422928"/>
              <a:ext cx="1247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hlinkClick r:id="rId7"/>
                </a:rPr>
                <a:t>APRI A TUTTO</a:t>
              </a:r>
            </a:p>
            <a:p>
              <a:pPr algn="ctr"/>
              <a:r>
                <a:rPr lang="it-IT" sz="1200" dirty="0" smtClean="0">
                  <a:hlinkClick r:id="rId7"/>
                </a:rPr>
                <a:t>SCHERMO</a:t>
              </a:r>
              <a:endParaRPr lang="it-IT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The G3’s PROJECT WORK: </a:t>
            </a:r>
            <a:r>
              <a:rPr lang="it-IT" sz="2400" i="1">
                <a:solidFill>
                  <a:schemeClr val="dk1"/>
                </a:solidFill>
              </a:rPr>
              <a:t>Travelling EU by car </a:t>
            </a:r>
            <a:endParaRPr i="1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</a:rPr>
              <a:t>Briante, Cavassi, Pecovela, Puca 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E3D09FD4-25F0-483D-B665-DDD927D56F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7005410"/>
                  </p:ext>
                </p:extLst>
              </p:nvPr>
            </p:nvGraphicFramePr>
            <p:xfrm>
              <a:off x="1522412" y="145685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E3D09FD4-25F0-483D-B665-DDD927D56F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412" y="1456859"/>
                <a:ext cx="9144000" cy="514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o 5"/>
          <p:cNvGrpSpPr/>
          <p:nvPr/>
        </p:nvGrpSpPr>
        <p:grpSpPr>
          <a:xfrm>
            <a:off x="126602" y="2352502"/>
            <a:ext cx="1247456" cy="1532091"/>
            <a:chOff x="126602" y="2352502"/>
            <a:chExt cx="1247456" cy="1532091"/>
          </a:xfrm>
        </p:grpSpPr>
        <p:pic>
          <p:nvPicPr>
            <p:cNvPr id="7" name="Google Shape;132;p17"/>
            <p:cNvPicPr preferRelativeResize="0"/>
            <p:nvPr/>
          </p:nvPicPr>
          <p:blipFill rotWithShape="1">
            <a:blip r:embed="rId6">
              <a:alphaModFix/>
            </a:blip>
            <a:srcRect l="80118" t="171" r="-74" b="56826"/>
            <a:stretch/>
          </p:blipFill>
          <p:spPr>
            <a:xfrm>
              <a:off x="232757" y="2352502"/>
              <a:ext cx="1035146" cy="89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CasellaDiTesto 7"/>
            <p:cNvSpPr txBox="1"/>
            <p:nvPr/>
          </p:nvSpPr>
          <p:spPr>
            <a:xfrm>
              <a:off x="126602" y="3422928"/>
              <a:ext cx="1247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hlinkClick r:id="rId7"/>
                </a:rPr>
                <a:t>APRI A TUTTO</a:t>
              </a:r>
            </a:p>
            <a:p>
              <a:pPr algn="ctr"/>
              <a:r>
                <a:rPr lang="it-IT" sz="1200" dirty="0" smtClean="0">
                  <a:hlinkClick r:id="rId7"/>
                </a:rPr>
                <a:t>SCHERMO</a:t>
              </a:r>
              <a:endParaRPr lang="it-IT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209012" y="194400"/>
            <a:ext cx="117708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The G4’s PROJECT WORK: </a:t>
            </a:r>
            <a:r>
              <a:rPr lang="it-IT" sz="2400" i="1" dirty="0">
                <a:solidFill>
                  <a:schemeClr val="dk1"/>
                </a:solidFill>
              </a:rPr>
              <a:t>Unesco </a:t>
            </a:r>
            <a:r>
              <a:rPr lang="it-IT" sz="2400" i="1" dirty="0" err="1">
                <a:solidFill>
                  <a:schemeClr val="dk1"/>
                </a:solidFill>
              </a:rPr>
              <a:t>Edible</a:t>
            </a:r>
            <a:r>
              <a:rPr lang="it-IT" sz="2400" i="1" dirty="0">
                <a:solidFill>
                  <a:schemeClr val="dk1"/>
                </a:solidFill>
              </a:rPr>
              <a:t> </a:t>
            </a:r>
            <a:r>
              <a:rPr lang="it-IT" sz="2400" i="1" dirty="0" err="1">
                <a:solidFill>
                  <a:schemeClr val="dk1"/>
                </a:solidFill>
              </a:rPr>
              <a:t>geography</a:t>
            </a:r>
            <a:endParaRPr i="1" dirty="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</a:rPr>
              <a:t>Musella, Capasso Andrea, Amato, Del Prete, </a:t>
            </a:r>
            <a:r>
              <a:rPr lang="it-IT" sz="1800" dirty="0" err="1">
                <a:solidFill>
                  <a:schemeClr val="dk1"/>
                </a:solidFill>
              </a:rPr>
              <a:t>Cammisa</a:t>
            </a:r>
            <a:r>
              <a:rPr lang="it-IT" sz="1800" dirty="0">
                <a:solidFill>
                  <a:schemeClr val="dk1"/>
                </a:solidFill>
              </a:rPr>
              <a:t>, </a:t>
            </a:r>
            <a:r>
              <a:rPr lang="it-IT" sz="1800" dirty="0" err="1">
                <a:solidFill>
                  <a:schemeClr val="dk1"/>
                </a:solidFill>
              </a:rPr>
              <a:t>Donetto</a:t>
            </a:r>
            <a:r>
              <a:rPr lang="it-IT" sz="1800" dirty="0">
                <a:solidFill>
                  <a:schemeClr val="dk1"/>
                </a:solidFill>
              </a:rPr>
              <a:t>, </a:t>
            </a:r>
            <a:r>
              <a:rPr lang="it-IT" sz="1800" dirty="0" err="1">
                <a:solidFill>
                  <a:schemeClr val="dk1"/>
                </a:solidFill>
              </a:rPr>
              <a:t>Chiantese</a:t>
            </a:r>
            <a:endParaRPr sz="1800" dirty="0"/>
          </a:p>
        </p:txBody>
      </p:sp>
      <p:pic>
        <p:nvPicPr>
          <p:cNvPr id="214" name="Google Shape;2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F7EA9F27-F50C-460E-BF4B-1CC58ECE9E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8494565"/>
                  </p:ext>
                </p:extLst>
              </p:nvPr>
            </p:nvGraphicFramePr>
            <p:xfrm>
              <a:off x="1522412" y="151681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F7EA9F27-F50C-460E-BF4B-1CC58ECE9E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412" y="1516819"/>
                <a:ext cx="9144000" cy="514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uppo 4"/>
          <p:cNvGrpSpPr/>
          <p:nvPr/>
        </p:nvGrpSpPr>
        <p:grpSpPr>
          <a:xfrm>
            <a:off x="126602" y="2352502"/>
            <a:ext cx="1247456" cy="1532091"/>
            <a:chOff x="126602" y="2352502"/>
            <a:chExt cx="1247456" cy="1532091"/>
          </a:xfrm>
        </p:grpSpPr>
        <p:pic>
          <p:nvPicPr>
            <p:cNvPr id="6" name="Google Shape;132;p17"/>
            <p:cNvPicPr preferRelativeResize="0"/>
            <p:nvPr/>
          </p:nvPicPr>
          <p:blipFill rotWithShape="1">
            <a:blip r:embed="rId6">
              <a:alphaModFix/>
            </a:blip>
            <a:srcRect l="80118" t="171" r="-74" b="56826"/>
            <a:stretch/>
          </p:blipFill>
          <p:spPr>
            <a:xfrm>
              <a:off x="232757" y="2352502"/>
              <a:ext cx="1035146" cy="89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126602" y="3422928"/>
              <a:ext cx="1247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hlinkClick r:id="rId7"/>
                </a:rPr>
                <a:t>APRI A TUTTO</a:t>
              </a:r>
            </a:p>
            <a:p>
              <a:pPr algn="ctr"/>
              <a:r>
                <a:rPr lang="it-IT" sz="1200" dirty="0" smtClean="0">
                  <a:hlinkClick r:id="rId7"/>
                </a:rPr>
                <a:t>SCHERMO</a:t>
              </a:r>
              <a:endParaRPr lang="it-IT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365675" y="274650"/>
            <a:ext cx="115794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The G5’s PROJECT WORK: </a:t>
            </a:r>
            <a:r>
              <a:rPr lang="it-IT" sz="2200" i="1">
                <a:solidFill>
                  <a:schemeClr val="dk1"/>
                </a:solidFill>
              </a:rPr>
              <a:t>Main EU Worship Places</a:t>
            </a:r>
            <a:endParaRPr i="1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</a:rPr>
              <a:t>Soffici, Capuano, Gervasio, Damiano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C1348D72-544A-4CE8-A4EB-FDEF8388F4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2646626"/>
                  </p:ext>
                </p:extLst>
              </p:nvPr>
            </p:nvGraphicFramePr>
            <p:xfrm>
              <a:off x="1522412" y="1501821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Componente aggiuntivo 1" title="Web Viewer">
                <a:extLst>
                  <a:ext uri="{FF2B5EF4-FFF2-40B4-BE49-F238E27FC236}">
                    <a16:creationId xmlns:a16="http://schemas.microsoft.com/office/drawing/2014/main" id="{C1348D72-544A-4CE8-A4EB-FDEF8388F4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412" y="1501821"/>
                <a:ext cx="9144000" cy="514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uppo 4"/>
          <p:cNvGrpSpPr/>
          <p:nvPr/>
        </p:nvGrpSpPr>
        <p:grpSpPr>
          <a:xfrm>
            <a:off x="126602" y="2352502"/>
            <a:ext cx="1247456" cy="1532091"/>
            <a:chOff x="126602" y="2352502"/>
            <a:chExt cx="1247456" cy="1532091"/>
          </a:xfrm>
        </p:grpSpPr>
        <p:pic>
          <p:nvPicPr>
            <p:cNvPr id="6" name="Google Shape;132;p17"/>
            <p:cNvPicPr preferRelativeResize="0"/>
            <p:nvPr/>
          </p:nvPicPr>
          <p:blipFill rotWithShape="1">
            <a:blip r:embed="rId6">
              <a:alphaModFix/>
            </a:blip>
            <a:srcRect l="80118" t="171" r="-74" b="56826"/>
            <a:stretch/>
          </p:blipFill>
          <p:spPr>
            <a:xfrm>
              <a:off x="232757" y="2352502"/>
              <a:ext cx="1035146" cy="89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126602" y="3422928"/>
              <a:ext cx="1247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dirty="0" smtClean="0">
                  <a:hlinkClick r:id="rId7"/>
                </a:rPr>
                <a:t>APRI A TUTTO</a:t>
              </a:r>
            </a:p>
            <a:p>
              <a:pPr algn="ctr"/>
              <a:r>
                <a:rPr lang="it-IT" sz="1200" dirty="0" smtClean="0">
                  <a:hlinkClick r:id="rId7"/>
                </a:rPr>
                <a:t>SCHERMO</a:t>
              </a:r>
              <a:endParaRPr lang="it-IT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1217613" y="-427675"/>
            <a:ext cx="975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/>
              <a:t>WHERE DO WE START FROM?</a:t>
            </a:r>
            <a:endParaRPr dirty="0"/>
          </a:p>
        </p:txBody>
      </p:sp>
      <p:sp>
        <p:nvSpPr>
          <p:cNvPr id="227" name="Google Shape;227;p29"/>
          <p:cNvSpPr txBox="1"/>
          <p:nvPr/>
        </p:nvSpPr>
        <p:spPr>
          <a:xfrm>
            <a:off x="1357350" y="1222869"/>
            <a:ext cx="10106400" cy="4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u="sng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Linkography</a:t>
            </a:r>
            <a:r>
              <a:rPr lang="it-IT" sz="24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https://europa.eu/cultural-heritage/about_en</a:t>
            </a:r>
            <a:r>
              <a:rPr lang="it-IT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(EU cultural </a:t>
            </a:r>
            <a:r>
              <a:rPr lang="it-IT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heritage</a:t>
            </a:r>
            <a:r>
              <a:rPr lang="it-IT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https://visitworldheritage.com/en/eu/</a:t>
            </a:r>
            <a:r>
              <a:rPr lang="it-IT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it-IT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UNESCO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https://www.europeanheritagedays.com/Heritage-Initiatives/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Wikipedia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https://ec.europa.eu/programmes/creative-europe/actions/heritage-label_en</a:t>
            </a:r>
            <a:r>
              <a:rPr lang="it-IT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European</a:t>
            </a:r>
            <a:r>
              <a:rPr lang="it-IT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Heritage Label (EU)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https://www.coe.int/en/web/cultural-routes/home</a:t>
            </a:r>
            <a:r>
              <a:rPr lang="it-IT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European</a:t>
            </a:r>
            <a:r>
              <a:rPr lang="it-IT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Cultural </a:t>
            </a:r>
            <a:r>
              <a:rPr lang="it-IT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Routes</a:t>
            </a: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http://www.youdiscover.eu/ </a:t>
            </a:r>
            <a:r>
              <a:rPr lang="it-IT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Travel </a:t>
            </a:r>
            <a:r>
              <a:rPr lang="it-IT" sz="14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</a:t>
            </a:r>
            <a:r>
              <a:rPr lang="it-IT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 Interrail</a:t>
            </a: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2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file </a:t>
            </a:r>
            <a:r>
              <a:rPr lang="it-IT" sz="2400" i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sharing</a:t>
            </a:r>
            <a:r>
              <a:rPr lang="it-IT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it-IT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</a:t>
            </a:r>
            <a:r>
              <a:rPr lang="it-IT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</a:t>
            </a:r>
            <a:r>
              <a:rPr lang="it-IT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email)</a:t>
            </a:r>
            <a:endParaRPr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Online Game</a:t>
            </a:r>
            <a:r>
              <a:rPr lang="it-IT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</a:t>
            </a:r>
            <a:r>
              <a:rPr lang="it-IT" sz="2400" u="sng" dirty="0" err="1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/>
              </a:rPr>
              <a:t>Kahoot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/>
              </a:rPr>
              <a:t>https://europa.eu/cultural-heritage/toolkits_en?page=1</a:t>
            </a:r>
            <a:r>
              <a:rPr lang="it-IT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(PPT)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261258" y="-303281"/>
            <a:ext cx="11751135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200"/>
              <a:buFont typeface="Century Gothic"/>
              <a:buNone/>
            </a:pPr>
            <a:r>
              <a:rPr lang="it-IT" sz="3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CULTURAL HERITAGE COMES IN MANY SHAPES AND FORMS</a:t>
            </a:r>
            <a:endParaRPr sz="3200" b="0" i="0" u="none" strike="noStrike" cap="none">
              <a:solidFill>
                <a:srgbClr val="2A2A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0" y="1491917"/>
            <a:ext cx="10571419" cy="4920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4"/>
          <p:cNvCxnSpPr/>
          <p:nvPr/>
        </p:nvCxnSpPr>
        <p:spPr>
          <a:xfrm>
            <a:off x="9023683" y="2273968"/>
            <a:ext cx="1944000" cy="0"/>
          </a:xfrm>
          <a:prstGeom prst="straightConnector1">
            <a:avLst/>
          </a:prstGeom>
          <a:noFill/>
          <a:ln w="762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50954">
            <a:off x="9497377" y="2506066"/>
            <a:ext cx="1472354" cy="56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10744116" y="3069970"/>
            <a:ext cx="1124585" cy="341632"/>
          </a:xfrm>
          <a:prstGeom prst="rect">
            <a:avLst/>
          </a:prstGeom>
          <a:solidFill>
            <a:srgbClr val="CEFDB9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1064240" y="2083062"/>
            <a:ext cx="1124585" cy="341632"/>
          </a:xfrm>
          <a:prstGeom prst="rect">
            <a:avLst/>
          </a:prstGeom>
          <a:solidFill>
            <a:srgbClr val="CEFDB9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>
            <a:endCxn id="104" idx="0"/>
          </p:cNvCxnSpPr>
          <p:nvPr/>
        </p:nvCxnSpPr>
        <p:spPr>
          <a:xfrm>
            <a:off x="11456270" y="3561727"/>
            <a:ext cx="10200" cy="1832700"/>
          </a:xfrm>
          <a:prstGeom prst="straightConnector1">
            <a:avLst/>
          </a:prstGeom>
          <a:noFill/>
          <a:ln w="762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4" name="Google Shape;104;p14"/>
          <p:cNvSpPr txBox="1"/>
          <p:nvPr/>
        </p:nvSpPr>
        <p:spPr>
          <a:xfrm>
            <a:off x="10744116" y="5394427"/>
            <a:ext cx="1444709" cy="840230"/>
          </a:xfrm>
          <a:prstGeom prst="rect">
            <a:avLst/>
          </a:prstGeom>
          <a:solidFill>
            <a:srgbClr val="FAEF79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landscapesflora and fauna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1217614" y="89288"/>
            <a:ext cx="9753600" cy="1325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CULTURAL HERITAGE: SOME EXAMPLES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555975" y="989750"/>
            <a:ext cx="11361900" cy="5182500"/>
          </a:xfrm>
          <a:prstGeom prst="rect">
            <a:avLst/>
          </a:prstGeom>
        </p:spPr>
        <p:txBody>
          <a:bodyPr spcFirstLastPara="1" wrap="square" lIns="54000" tIns="0" rIns="180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/>
              <a:t>&gt; Buildings, monuments, artefacts, archives, clothing, artworks, books, machines, historic towns, archaeological sites, etc. – </a:t>
            </a:r>
            <a:r>
              <a:rPr lang="it-IT" b="1"/>
              <a:t>tangible heritage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&gt; Practices, representations, expressions, knowledge, skills, objects and cultural spaces that people value, such as festivals, in addition to language and oral traditions, performing arts, and traditional crafts, etc. </a:t>
            </a:r>
            <a:r>
              <a:rPr lang="it-IT" b="1"/>
              <a:t>–intangible heritage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&gt; Landscapes and geographical areas where nature shows evidence of cultural practices and traditions, such as gardens </a:t>
            </a:r>
            <a:r>
              <a:rPr lang="it-IT" b="1"/>
              <a:t>–nature heritage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-IT"/>
              <a:t>&gt; Resources created in a digital form (for example digital art and animation) or that have been digitalised as a way of ensuring their preservation (including text, images, videos, and records) </a:t>
            </a:r>
            <a:r>
              <a:rPr lang="it-IT" b="1"/>
              <a:t>–digital heritage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553170" y="-223145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/>
              <a:t>WHAT A MESS IS IT?</a:t>
            </a:r>
            <a:endParaRPr/>
          </a:p>
        </p:txBody>
      </p:sp>
      <p:pic>
        <p:nvPicPr>
          <p:cNvPr id="118" name="Google Shape;118;p16" descr="isultati immagini per geography"/>
          <p:cNvPicPr preferRelativeResize="0"/>
          <p:nvPr/>
        </p:nvPicPr>
        <p:blipFill rotWithShape="1">
          <a:blip r:embed="rId3">
            <a:alphaModFix/>
          </a:blip>
          <a:srcRect l="28553" r="11675"/>
          <a:stretch/>
        </p:blipFill>
        <p:spPr>
          <a:xfrm rot="-1165703">
            <a:off x="4934607" y="1414568"/>
            <a:ext cx="3894084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isultati immagini per histo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31302">
            <a:off x="8573514" y="2763361"/>
            <a:ext cx="3277518" cy="2181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6"/>
          <p:cNvGrpSpPr/>
          <p:nvPr/>
        </p:nvGrpSpPr>
        <p:grpSpPr>
          <a:xfrm>
            <a:off x="6561516" y="5121437"/>
            <a:ext cx="3467100" cy="1323975"/>
            <a:chOff x="6376204" y="4440138"/>
            <a:chExt cx="3467100" cy="1323975"/>
          </a:xfrm>
        </p:grpSpPr>
        <p:pic>
          <p:nvPicPr>
            <p:cNvPr id="121" name="Google Shape;121;p16" descr="isultati immagini per art history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6204" y="4440138"/>
              <a:ext cx="3467100" cy="1323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6"/>
            <p:cNvSpPr txBox="1"/>
            <p:nvPr/>
          </p:nvSpPr>
          <p:spPr>
            <a:xfrm>
              <a:off x="7409793" y="5062382"/>
              <a:ext cx="1281248" cy="701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ARTS</a:t>
              </a:r>
              <a:endPara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3" name="Google Shape;123;p16" descr="isultati immagini per EU law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92343">
            <a:off x="613870" y="4395245"/>
            <a:ext cx="4051738" cy="1728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 rot="1114778">
            <a:off x="1406799" y="5306445"/>
            <a:ext cx="2050305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EU LAWS</a:t>
            </a:r>
            <a:endParaRPr/>
          </a:p>
        </p:txBody>
      </p:sp>
      <p:pic>
        <p:nvPicPr>
          <p:cNvPr id="125" name="Google Shape;125;p16" descr="isultati immagini per English CLI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3170" y="1681236"/>
            <a:ext cx="4459873" cy="246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154552" y="0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/>
              <a:t>BRINGING ALL IT TOGETHER</a:t>
            </a:r>
            <a:endParaRPr/>
          </a:p>
        </p:txBody>
      </p:sp>
      <p:pic>
        <p:nvPicPr>
          <p:cNvPr id="131" name="Google Shape;131;p17" descr="mmagine correl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788" y="1757408"/>
            <a:ext cx="7725127" cy="510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l="80118" t="171" r="-74" b="56826"/>
          <a:stretch/>
        </p:blipFill>
        <p:spPr>
          <a:xfrm>
            <a:off x="5100700" y="3537284"/>
            <a:ext cx="1636966" cy="146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1035050"/>
            <a:ext cx="11506200" cy="47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6094412" y="4448215"/>
            <a:ext cx="5439104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Used as useful application software for presenting all heritage information collected on the assets we </a:t>
            </a:r>
            <a:r>
              <a:rPr lang="it-IT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want</a:t>
            </a:r>
            <a:endParaRPr sz="2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1392347" y="-381000"/>
            <a:ext cx="975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/>
              <a:t>LET’S START WORKING ON…</a:t>
            </a: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324600"/>
            <a:ext cx="1342869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4741" y="425669"/>
            <a:ext cx="2476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627" y="1269102"/>
            <a:ext cx="9902552" cy="558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-588853" y="0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/>
              <a:t>HOW SHOULD WE WORK?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5970019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0" y="0"/>
            <a:ext cx="119968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1555257" y="-366176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/>
              <a:t>MIND MAP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/>
        </p:nvSpPr>
        <p:spPr>
          <a:xfrm>
            <a:off x="355771" y="1183673"/>
            <a:ext cx="11477400" cy="5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nowadays are familiar with technology. With the development of smart phones, Google Maps, which is an essential and portable tool on directing, is getting more important and commonly-used. </a:t>
            </a:r>
            <a:endParaRPr/>
          </a:p>
          <a:p>
            <a:pPr marL="0" marR="0" lvl="0" indent="0" algn="l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also embedded in many websites and applications that people are able to use it for different purposes, e.g. finding restaurants nearby and making taxi calls. </a:t>
            </a:r>
            <a:endParaRPr/>
          </a:p>
          <a:p>
            <a:pPr marL="0" marR="0" lvl="0" indent="0" algn="l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likely that Google Maps will have a larger coverage of users in the near future as mapping technology is getting accessible to everyone with the aid of Internet. </a:t>
            </a:r>
            <a:endParaRPr/>
          </a:p>
          <a:p>
            <a:pPr marL="0" marR="0" lvl="0" indent="0" algn="l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Maps is one of the innovations in the decade that brings great improvements to our lives.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80792" y="-141890"/>
            <a:ext cx="1070111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r>
              <a:rPr lang="it-IT"/>
              <a:t>FINAL CONSIDERATIONS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pe Presentation 16x9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webextensions/webextension1.xml><?xml version="1.0" encoding="utf-8"?>
<we:webextension xmlns:we="http://schemas.microsoft.com/office/webextensions/webextension/2010/11" id="{36B9E3FB-5942-4031-95BB-68487FC2B751}">
  <we:reference id="wa104295828" version="1.6.0.0" store="it-IT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www.google.com/maps/d/embed?mid=15XukyzqNyuDh5OhW4E5L_fQQAgB4drCV&quot;,&quot;values&quot;:{},&quot;data&quot;:{&quot;uri&quot;:&quot;www.google.com/maps/d/embed?mid=15XukyzqNyuDh5OhW4E5L_fQQAgB4drCV&quot;},&quot;secure&quot;:false}],&quot;name&quot;:&quot;www.google.com/maps/d/embed?mid=15XukyzqNyuDh5OhW4E5L_fQQAgB4drCV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93902264-A010-4A3E-9A83-3D56FFB86E0A}">
  <we:reference id="wa104295828" version="1.6.0.0" store="it-IT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www.google.com/maps/d/embed?mid=1m6Msvl-tVhDy4jVSSlQpHi9QW9xPBqrw&quot;,&quot;values&quot;:{},&quot;data&quot;:{&quot;uri&quot;:&quot;www.google.com/maps/d/embed?mid=1m6Msvl-tVhDy4jVSSlQpHi9QW9xPBqrw&quot;},&quot;secure&quot;:false}],&quot;name&quot;:&quot;www.google.com/maps/d/embed?mid=1m6Msvl-tVhDy4jVSSlQpHi9QW9xPBqrw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92BD723E-59EE-4F10-9CA4-1806705B8AF6}">
  <we:reference id="wa104295828" version="1.6.0.0" store="it-IT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www.google.com/maps/d/embed?mid=1KMReICOlyCBAU-cMVy4_8rrcR2XmH-01&quot;,&quot;values&quot;:{},&quot;data&quot;:{&quot;uri&quot;:&quot;www.google.com/maps/d/embed?mid=1KMReICOlyCBAU-cMVy4_8rrcR2XmH-01&quot;},&quot;secure&quot;:false}],&quot;name&quot;:&quot;www.google.com/maps/d/embed?mid=1KMReICOlyCBAU-cMVy4_8rrcR2XmH-01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BECF50CB-1063-4950-9B3C-D7CB60F881C2}">
  <we:reference id="wa104295828" version="1.6.0.0" store="it-IT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www.google.com/maps/d/embed?mid=1CqJWr1J2O1TlAeVnWNNuiYh7P-ratsFB&amp;ll=44.039839614335065%2C14.172390899999982&amp;z=5&quot;,&quot;values&quot;:{},&quot;data&quot;:{&quot;uri&quot;:&quot;www.google.com/maps/d/embed?mid=1CqJWr1J2O1TlAeVnWNNuiYh7P-ratsFB&amp;ll=44.039839614335065%2C14.172390899999982&amp;z=5&quot;},&quot;secure&quot;:false}],&quot;name&quot;:&quot;www.google.com/maps/d/embed?mid=1CqJWr1J2O1TlAeVnWNNuiYh7P-ratsFB&amp;ll=44.039839614335065%2C14.172390899999982&amp;z=5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BBFFD647-E76F-441F-B640-9D9A2B361768}">
  <we:reference id="wa104295828" version="1.6.0.0" store="it-IT" storeType="OMEX"/>
  <we:alternateReferences>
    <we:reference id="wa104295828" version="1.6.0.0" store="wa104295828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www.google.com/maps/d/embed?mid=15viL0nKx8mkbW2fnCTcWMny4khuxWxe-&amp;hl=en&quot;,&quot;values&quot;:{},&quot;data&quot;:{&quot;uri&quot;:&quot;www.google.com/maps/d/embed?mid=15viL0nKx8mkbW2fnCTcWMny4khuxWxe-&amp;hl=en&quot;},&quot;secure&quot;:false}],&quot;name&quot;:&quot;www.google.com/maps/d/embed?mid=15viL0nKx8mkbW2fnCTcWMny4khuxWxe-&amp;hl=en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599</Words>
  <Application>Microsoft Office PowerPoint</Application>
  <PresentationFormat>Personalizzato</PresentationFormat>
  <Paragraphs>83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Century Gothic</vt:lpstr>
      <vt:lpstr>Arial</vt:lpstr>
      <vt:lpstr>Europe Presentation 16x9</vt:lpstr>
      <vt:lpstr>Getting to Know  EUROPE  HeritaGEO</vt:lpstr>
      <vt:lpstr>Presentazione standard di PowerPoint</vt:lpstr>
      <vt:lpstr>CULTURAL HERITAGE: SOME EXAMPLES</vt:lpstr>
      <vt:lpstr>WHAT A MESS IS IT?</vt:lpstr>
      <vt:lpstr>BRINGING ALL IT TOGETHER</vt:lpstr>
      <vt:lpstr>LET’S START WORKING ON…</vt:lpstr>
      <vt:lpstr>HOW SHOULD WE WORK?</vt:lpstr>
      <vt:lpstr>MIND MAP</vt:lpstr>
      <vt:lpstr>FINAL CONSIDERATIONS</vt:lpstr>
      <vt:lpstr>GET STARTED</vt:lpstr>
      <vt:lpstr>LET’S CREATE THE WORKING GROUPS for the final Project works</vt:lpstr>
      <vt:lpstr>The G1’s PROJECT WORK: Carnival festivals in EU  Catania, D’occhio, Conte, Puntuorno, Capasso Ar.</vt:lpstr>
      <vt:lpstr>The G2’s PROJECT WORK: Natural parks of EU Borzacchiello, Cimmino, De Magistris, Piscopo, Sarker </vt:lpstr>
      <vt:lpstr>The G3’s PROJECT WORK: Travelling EU by car  Briante, Cavassi, Pecovela, Puca   </vt:lpstr>
      <vt:lpstr>The G4’s PROJECT WORK: Unesco Edible geography Musella, Capasso Andrea, Amato, Del Prete, Cammisa, Donetto, Chiantese</vt:lpstr>
      <vt:lpstr>The G5’s PROJECT WORK: Main EU Worship Places Soffici, Capuano, Gervasio, Damiano </vt:lpstr>
      <vt:lpstr>WHERE DO WE START FROM?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 EUROPE  HeritaGEO</dc:title>
  <dc:creator>Darioscope</dc:creator>
  <cp:lastModifiedBy>Utente Windows</cp:lastModifiedBy>
  <cp:revision>9</cp:revision>
  <dcterms:modified xsi:type="dcterms:W3CDTF">2019-03-16T16:57:31Z</dcterms:modified>
</cp:coreProperties>
</file>